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03" r:id="rId20"/>
    <p:sldId id="304" r:id="rId21"/>
    <p:sldId id="305" r:id="rId22"/>
    <p:sldId id="275" r:id="rId23"/>
    <p:sldId id="308" r:id="rId24"/>
    <p:sldId id="306" r:id="rId25"/>
    <p:sldId id="307" r:id="rId26"/>
    <p:sldId id="277" r:id="rId27"/>
    <p:sldId id="292" r:id="rId28"/>
    <p:sldId id="309" r:id="rId29"/>
    <p:sldId id="295" r:id="rId30"/>
    <p:sldId id="296" r:id="rId31"/>
    <p:sldId id="302" r:id="rId32"/>
    <p:sldId id="298" r:id="rId33"/>
    <p:sldId id="301" r:id="rId34"/>
    <p:sldId id="299" r:id="rId35"/>
    <p:sldId id="300" r:id="rId36"/>
    <p:sldId id="289" r:id="rId37"/>
    <p:sldId id="290" r:id="rId38"/>
    <p:sldId id="29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15" autoAdjust="0"/>
  </p:normalViewPr>
  <p:slideViewPr>
    <p:cSldViewPr snapToGrid="0">
      <p:cViewPr varScale="1">
        <p:scale>
          <a:sx n="75" d="100"/>
          <a:sy n="75" d="100"/>
        </p:scale>
        <p:origin x="296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b51174b22_2_43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79" cy="4115721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Source: https://irp.nih.gov/brand-materials/irp-powerpoint-templates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Event: https://www.colour.org.uk/january-vision-meeting-2022/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g10b51174b22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b51174b22_0_47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b51174b2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b678a4e37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0b678a4e37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0" name="Google Shape;340;g10b678a4e37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678a4e3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10b678a4e37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g10b678a4e37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b678a4e37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0b678a4e37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7" name="Google Shape;357;g10b678a4e37_2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b678a4e37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10b678a4e37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b678a4e37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cdb2b8a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0bcdb2b8a1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0bcdb2b8a1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b51174b22_0_5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0b51174b2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b51174b22_0_55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b51174b2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c7387f42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c7387f42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cb3e023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cb3e023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b51174b22_0_27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0b51174b2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cb3e023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9cb3e023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109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379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67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b813b5f1b_0_92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10b813b5f1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868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10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463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575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b51174b22_0_35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i="1">
                <a:solidFill>
                  <a:schemeClr val="dk1"/>
                </a:solidFill>
              </a:rPr>
              <a:t>Image: Miquel Perello Nieto</a:t>
            </a:r>
            <a:endParaRPr sz="10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0b51174b2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a6a789937_0_6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0a6a78993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8599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fcc529e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fcc529e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right, we have a single similarity function, BUT the location of the represented point in colorspace is allowed to float - moving closer or further away from other points.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fcc529e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fcc529e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right, we have a single similarity function, BUT the location of the represented point in colorspace is allowed to float - moving closer or further away from other points.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1370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fcc529e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9fcc529e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left is a model with thousands of free parameters - the relationship between every cue and every choice is floating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right, we have a single similarity function, BUT the location of the represented point in colorspace is allowed to float - moving closer or further away from other points.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fcc529e7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fcc529e7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left is a model with thousands of free parameters - the relationship between every cue and every choice is floating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the right, we have a single similarity function, BUT the location of the represented point in colorspace is allowed to float - moving closer or further away from other points.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b51174b22_0_91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10b51174b2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b51174b22_0_10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10b51174b2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b51174b22_0_96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0b51174b2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a6a789937_0_18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>
                <a:solidFill>
                  <a:schemeClr val="dk1"/>
                </a:solidFill>
              </a:rPr>
              <a:t>Image: Miquel Perello Nieto</a:t>
            </a:r>
            <a:endParaRPr sz="10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0a6a7899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b51174b22_0_39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0b51174b2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b678a4e37_0_155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0b678a4e3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bb09f79a6_0_94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0bb09f79a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bb09f79a6_0_67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0bb09f79a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b5381f343_0_33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https://www1.icsi.berkeley.edu/wcs/data.html</a:t>
            </a:r>
            <a:endParaRPr/>
          </a:p>
        </p:txBody>
      </p:sp>
      <p:sp>
        <p:nvSpPr>
          <p:cNvPr id="312" name="Google Shape;312;g10b5381f34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Title">
  <p:cSld name="New Section 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ctrTitle"/>
          </p:nvPr>
        </p:nvSpPr>
        <p:spPr>
          <a:xfrm>
            <a:off x="685800" y="1657350"/>
            <a:ext cx="7772400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700" i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228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 with Text">
  <p:cSld name="Closing Slide with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3157268" y="422032"/>
            <a:ext cx="5767902" cy="43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rgbClr val="005395"/>
              </a:buClr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5395"/>
              </a:buClr>
              <a:buSzPts val="1800"/>
              <a:buFont typeface="Arial"/>
              <a:buChar char="•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rgbClr val="005395"/>
              </a:buClr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rgbClr val="005395"/>
              </a:buClr>
              <a:buSzPts val="1350"/>
              <a:buFont typeface="Arial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09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Color Categories in Macaque Monkeys</a:t>
            </a:r>
            <a:endParaRPr sz="3600" dirty="0"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 dirty="0"/>
              <a:t>Daniel Garside</a:t>
            </a:r>
            <a:endParaRPr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 dirty="0"/>
              <a:t>UNR</a:t>
            </a:r>
            <a:endParaRPr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GB" dirty="0"/>
              <a:t>16</a:t>
            </a:r>
            <a:r>
              <a:rPr lang="en-GB" baseline="30000" dirty="0"/>
              <a:t>th</a:t>
            </a:r>
            <a:r>
              <a:rPr lang="en-GB" dirty="0"/>
              <a:t> March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Theories of Color Categorization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l="23996" r="6205"/>
          <a:stretch/>
        </p:blipFill>
        <p:spPr>
          <a:xfrm>
            <a:off x="1434608" y="1680372"/>
            <a:ext cx="2390454" cy="175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766" y="1446510"/>
            <a:ext cx="1735355" cy="1311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46"/>
          <p:cNvCxnSpPr/>
          <p:nvPr/>
        </p:nvCxnSpPr>
        <p:spPr>
          <a:xfrm flipH="1">
            <a:off x="4031564" y="1449233"/>
            <a:ext cx="554100" cy="266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46"/>
          <p:cNvSpPr txBox="1"/>
          <p:nvPr/>
        </p:nvSpPr>
        <p:spPr>
          <a:xfrm>
            <a:off x="0" y="2144475"/>
            <a:ext cx="143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Verbal communication of color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7102303" y="1731400"/>
            <a:ext cx="179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Cone spectral absorption functions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7595175" y="3441875"/>
            <a:ext cx="137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statistics of natural scenes</a:t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1497955" y="3439884"/>
            <a:ext cx="232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i="1">
                <a:solidFill>
                  <a:srgbClr val="CECECE"/>
                </a:solidFill>
              </a:rPr>
              <a:t>Valero Doval for colornaming.net</a:t>
            </a:r>
            <a:endParaRPr sz="1000" i="1">
              <a:solidFill>
                <a:srgbClr val="CECECE"/>
              </a:solidFill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348386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Learned factors</a:t>
            </a:r>
            <a:endParaRPr b="1"/>
          </a:p>
        </p:txBody>
      </p:sp>
      <p:sp>
        <p:nvSpPr>
          <p:cNvPr id="332" name="Google Shape;332;p46"/>
          <p:cNvSpPr txBox="1"/>
          <p:nvPr/>
        </p:nvSpPr>
        <p:spPr>
          <a:xfrm>
            <a:off x="5549207" y="90572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Innate factors</a:t>
            </a:r>
            <a:endParaRPr b="1"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32" y="3867535"/>
            <a:ext cx="1300218" cy="7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131" y="3058050"/>
            <a:ext cx="1300217" cy="7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750" y="3867535"/>
            <a:ext cx="1300217" cy="73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752" y="3058050"/>
            <a:ext cx="1300218" cy="73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lang="en-GB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52" name="Google Shape;352;p48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53" name="Google Shape;353;p48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lang="en-GB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62" name="Google Shape;362;p49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63" name="Google Shape;363;p49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lang="en-GB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/>
        </p:nvSpPr>
        <p:spPr>
          <a:xfrm>
            <a:off x="1828801" y="114300"/>
            <a:ext cx="241302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languages show higher communicative efficiency for warm over cool colors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0" y="1054753"/>
            <a:ext cx="3114708" cy="177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3020700"/>
            <a:ext cx="2776203" cy="55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 rotWithShape="1">
          <a:blip r:embed="rId5">
            <a:alphaModFix/>
          </a:blip>
          <a:srcRect l="9167" t="23592" r="50000" b="3399"/>
          <a:stretch/>
        </p:blipFill>
        <p:spPr>
          <a:xfrm>
            <a:off x="1143000" y="893445"/>
            <a:ext cx="3499445" cy="335661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479378" y="160811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pick a specific color chip and use a word to describe it</a:t>
            </a:r>
            <a:endParaRPr sz="1100"/>
          </a:p>
        </p:txBody>
      </p:sp>
      <p:sp>
        <p:nvSpPr>
          <p:cNvPr id="374" name="Google Shape;374;p50"/>
          <p:cNvSpPr txBox="1"/>
          <p:nvPr/>
        </p:nvSpPr>
        <p:spPr>
          <a:xfrm>
            <a:off x="6343650" y="164752"/>
            <a:ext cx="16573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guesses do you  need to figure out the color?</a:t>
            </a:r>
            <a:endParaRPr sz="1100"/>
          </a:p>
        </p:txBody>
      </p:sp>
      <p:sp>
        <p:nvSpPr>
          <p:cNvPr id="375" name="Google Shape;375;p50"/>
          <p:cNvSpPr txBox="1"/>
          <p:nvPr/>
        </p:nvSpPr>
        <p:spPr>
          <a:xfrm>
            <a:off x="6512792" y="4926813"/>
            <a:ext cx="25932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 et al, </a:t>
            </a:r>
            <a:r>
              <a:rPr lang="en-GB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PNAS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2017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00" y="118150"/>
            <a:ext cx="60171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 flipH="1">
            <a:off x="-89862" y="2054678"/>
            <a:ext cx="4634400" cy="4634400"/>
          </a:xfrm>
          <a:prstGeom prst="pie">
            <a:avLst>
              <a:gd name="adj1" fmla="val 15970446"/>
              <a:gd name="adj2" fmla="val 1647934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2"/>
          <p:cNvSpPr/>
          <p:nvPr/>
        </p:nvSpPr>
        <p:spPr>
          <a:xfrm flipH="1">
            <a:off x="6306" y="2054678"/>
            <a:ext cx="4634400" cy="4634400"/>
          </a:xfrm>
          <a:prstGeom prst="pie">
            <a:avLst>
              <a:gd name="adj1" fmla="val 13864433"/>
              <a:gd name="adj2" fmla="val 1489354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-172925" y="2054678"/>
            <a:ext cx="4634400" cy="4634400"/>
          </a:xfrm>
          <a:prstGeom prst="pie">
            <a:avLst>
              <a:gd name="adj1" fmla="val 13864433"/>
              <a:gd name="adj2" fmla="val 1489354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8350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Signatures of categorical behavior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-89874" y="2253489"/>
            <a:ext cx="4634400" cy="4634400"/>
          </a:xfrm>
          <a:prstGeom prst="pie">
            <a:avLst>
              <a:gd name="adj1" fmla="val 13132102"/>
              <a:gd name="adj2" fmla="val 16200000"/>
            </a:avLst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2"/>
          <p:cNvSpPr/>
          <p:nvPr/>
        </p:nvSpPr>
        <p:spPr>
          <a:xfrm flipH="1">
            <a:off x="-89862" y="2253489"/>
            <a:ext cx="4634400" cy="4634400"/>
          </a:xfrm>
          <a:prstGeom prst="pie">
            <a:avLst>
              <a:gd name="adj1" fmla="val 13132102"/>
              <a:gd name="adj2" fmla="val 16200000"/>
            </a:avLst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862359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3" name="Google Shape;393;p52"/>
          <p:cNvSpPr txBox="1"/>
          <p:nvPr/>
        </p:nvSpPr>
        <p:spPr>
          <a:xfrm>
            <a:off x="2514640" y="2987381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sp>
        <p:nvSpPr>
          <p:cNvPr id="394" name="Google Shape;394;p52"/>
          <p:cNvSpPr/>
          <p:nvPr/>
        </p:nvSpPr>
        <p:spPr>
          <a:xfrm>
            <a:off x="4446163" y="2253499"/>
            <a:ext cx="4634400" cy="4634400"/>
          </a:xfrm>
          <a:prstGeom prst="pie">
            <a:avLst>
              <a:gd name="adj1" fmla="val 13132102"/>
              <a:gd name="adj2" fmla="val 16200000"/>
            </a:avLst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2"/>
          <p:cNvSpPr/>
          <p:nvPr/>
        </p:nvSpPr>
        <p:spPr>
          <a:xfrm flipH="1">
            <a:off x="4446175" y="2253499"/>
            <a:ext cx="4634400" cy="4634400"/>
          </a:xfrm>
          <a:prstGeom prst="pie">
            <a:avLst>
              <a:gd name="adj1" fmla="val 13132102"/>
              <a:gd name="adj2" fmla="val 16200000"/>
            </a:avLst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2"/>
          <p:cNvSpPr txBox="1"/>
          <p:nvPr/>
        </p:nvSpPr>
        <p:spPr>
          <a:xfrm>
            <a:off x="539839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1</a:t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7050676" y="298739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Category 2</a:t>
            </a:r>
            <a:endParaRPr/>
          </a:p>
        </p:txBody>
      </p:sp>
      <p:cxnSp>
        <p:nvCxnSpPr>
          <p:cNvPr id="398" name="Google Shape;398;p52"/>
          <p:cNvCxnSpPr>
            <a:cxnSpLocks/>
          </p:cNvCxnSpPr>
          <p:nvPr/>
        </p:nvCxnSpPr>
        <p:spPr>
          <a:xfrm flipH="1">
            <a:off x="5143500" y="2400300"/>
            <a:ext cx="438150" cy="2857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99" name="Google Shape;399;p52"/>
          <p:cNvSpPr txBox="1"/>
          <p:nvPr/>
        </p:nvSpPr>
        <p:spPr>
          <a:xfrm>
            <a:off x="6501796" y="1156625"/>
            <a:ext cx="2457279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Bias towards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best exemplar of category (“focal color”)</a:t>
            </a:r>
            <a:endParaRPr dirty="0"/>
          </a:p>
        </p:txBody>
      </p:sp>
      <p:sp>
        <p:nvSpPr>
          <p:cNvPr id="401" name="Google Shape;401;p52"/>
          <p:cNvSpPr txBox="1"/>
          <p:nvPr/>
        </p:nvSpPr>
        <p:spPr>
          <a:xfrm>
            <a:off x="143062" y="1104950"/>
            <a:ext cx="237157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Smaller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discrimination thresholds </a:t>
            </a:r>
            <a:r>
              <a:rPr lang="en-GB" dirty="0">
                <a:solidFill>
                  <a:schemeClr val="dk1"/>
                </a:solidFill>
              </a:rPr>
              <a:t>across category borders</a:t>
            </a:r>
            <a:endParaRPr dirty="0"/>
          </a:p>
        </p:txBody>
      </p:sp>
      <p:cxnSp>
        <p:nvCxnSpPr>
          <p:cNvPr id="7" name="Google Shape;398;p52">
            <a:extLst>
              <a:ext uri="{FF2B5EF4-FFF2-40B4-BE49-F238E27FC236}">
                <a16:creationId xmlns:a16="http://schemas.microsoft.com/office/drawing/2014/main" id="{42472BF0-1CA4-B81E-FC58-6611B1C97DA9}"/>
              </a:ext>
            </a:extLst>
          </p:cNvPr>
          <p:cNvCxnSpPr>
            <a:cxnSpLocks/>
          </p:cNvCxnSpPr>
          <p:nvPr/>
        </p:nvCxnSpPr>
        <p:spPr>
          <a:xfrm rot="12000000" flipH="1">
            <a:off x="5835000" y="2092778"/>
            <a:ext cx="438150" cy="2857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8" name="Google Shape;398;p52">
            <a:extLst>
              <a:ext uri="{FF2B5EF4-FFF2-40B4-BE49-F238E27FC236}">
                <a16:creationId xmlns:a16="http://schemas.microsoft.com/office/drawing/2014/main" id="{94EE2C43-B4AB-4EF5-DDA6-5C383B201DBA}"/>
              </a:ext>
            </a:extLst>
          </p:cNvPr>
          <p:cNvCxnSpPr>
            <a:cxnSpLocks/>
          </p:cNvCxnSpPr>
          <p:nvPr/>
        </p:nvCxnSpPr>
        <p:spPr>
          <a:xfrm rot="15000000" flipH="1">
            <a:off x="7948235" y="2428874"/>
            <a:ext cx="438150" cy="2857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9" name="Google Shape;398;p52">
            <a:extLst>
              <a:ext uri="{FF2B5EF4-FFF2-40B4-BE49-F238E27FC236}">
                <a16:creationId xmlns:a16="http://schemas.microsoft.com/office/drawing/2014/main" id="{B2D44370-E2E8-2643-E0ED-210B7865995C}"/>
              </a:ext>
            </a:extLst>
          </p:cNvPr>
          <p:cNvCxnSpPr>
            <a:cxnSpLocks/>
          </p:cNvCxnSpPr>
          <p:nvPr/>
        </p:nvCxnSpPr>
        <p:spPr>
          <a:xfrm rot="3000000" flipH="1">
            <a:off x="7248368" y="2066660"/>
            <a:ext cx="438150" cy="2857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2FC9B4-4930-14BA-3221-B83E13C3A790}"/>
              </a:ext>
            </a:extLst>
          </p:cNvPr>
          <p:cNvSpPr txBox="1"/>
          <p:nvPr/>
        </p:nvSpPr>
        <p:spPr>
          <a:xfrm>
            <a:off x="5550619" y="2190883"/>
            <a:ext cx="309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AD230-5D6B-2599-B5AB-0CDA11C65E86}"/>
              </a:ext>
            </a:extLst>
          </p:cNvPr>
          <p:cNvSpPr txBox="1"/>
          <p:nvPr/>
        </p:nvSpPr>
        <p:spPr>
          <a:xfrm>
            <a:off x="7707093" y="2197252"/>
            <a:ext cx="309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dirty="0"/>
              <a:t>*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4;p58">
            <a:extLst>
              <a:ext uri="{FF2B5EF4-FFF2-40B4-BE49-F238E27FC236}">
                <a16:creationId xmlns:a16="http://schemas.microsoft.com/office/drawing/2014/main" id="{0A66BEE4-B0CB-B7F9-409D-34733225761E}"/>
              </a:ext>
            </a:extLst>
          </p:cNvPr>
          <p:cNvSpPr/>
          <p:nvPr/>
        </p:nvSpPr>
        <p:spPr>
          <a:xfrm>
            <a:off x="-53670" y="16237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5;p58">
            <a:extLst>
              <a:ext uri="{FF2B5EF4-FFF2-40B4-BE49-F238E27FC236}">
                <a16:creationId xmlns:a16="http://schemas.microsoft.com/office/drawing/2014/main" id="{94FE045C-5F5E-C6F0-CD3A-B916918BEA8F}"/>
              </a:ext>
            </a:extLst>
          </p:cNvPr>
          <p:cNvSpPr/>
          <p:nvPr/>
        </p:nvSpPr>
        <p:spPr>
          <a:xfrm>
            <a:off x="603630" y="24653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6;p58">
            <a:extLst>
              <a:ext uri="{FF2B5EF4-FFF2-40B4-BE49-F238E27FC236}">
                <a16:creationId xmlns:a16="http://schemas.microsoft.com/office/drawing/2014/main" id="{9EABD41F-9EE8-D2DA-525A-B88CD84AF0DC}"/>
              </a:ext>
            </a:extLst>
          </p:cNvPr>
          <p:cNvSpPr/>
          <p:nvPr/>
        </p:nvSpPr>
        <p:spPr>
          <a:xfrm rot="2386831">
            <a:off x="1457859" y="3191506"/>
            <a:ext cx="790500" cy="783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06;p53">
            <a:extLst>
              <a:ext uri="{FF2B5EF4-FFF2-40B4-BE49-F238E27FC236}">
                <a16:creationId xmlns:a16="http://schemas.microsoft.com/office/drawing/2014/main" id="{A42A90AF-7107-135E-6D83-360B657DE78E}"/>
              </a:ext>
            </a:extLst>
          </p:cNvPr>
          <p:cNvSpPr txBox="1"/>
          <p:nvPr/>
        </p:nvSpPr>
        <p:spPr>
          <a:xfrm>
            <a:off x="499492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Bae et al. (2015) JEP:G</a:t>
            </a:r>
            <a:endParaRPr i="1" dirty="0"/>
          </a:p>
        </p:txBody>
      </p:sp>
      <p:grpSp>
        <p:nvGrpSpPr>
          <p:cNvPr id="6" name="Google Shape;407;p53">
            <a:extLst>
              <a:ext uri="{FF2B5EF4-FFF2-40B4-BE49-F238E27FC236}">
                <a16:creationId xmlns:a16="http://schemas.microsoft.com/office/drawing/2014/main" id="{AD4AC95D-7FD3-B629-2A51-5400DE8CBA0C}"/>
              </a:ext>
            </a:extLst>
          </p:cNvPr>
          <p:cNvGrpSpPr/>
          <p:nvPr/>
        </p:nvGrpSpPr>
        <p:grpSpPr>
          <a:xfrm>
            <a:off x="-125420" y="425400"/>
            <a:ext cx="4327526" cy="3712226"/>
            <a:chOff x="4736450" y="531800"/>
            <a:chExt cx="4327526" cy="3712226"/>
          </a:xfrm>
        </p:grpSpPr>
        <p:pic>
          <p:nvPicPr>
            <p:cNvPr id="7" name="Google Shape;408;p53">
              <a:extLst>
                <a:ext uri="{FF2B5EF4-FFF2-40B4-BE49-F238E27FC236}">
                  <a16:creationId xmlns:a16="http://schemas.microsoft.com/office/drawing/2014/main" id="{5A08C1D2-1066-285C-8D57-B349D8A1E1A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903" t="30173" r="31517" b="20818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409;p53">
              <a:extLst>
                <a:ext uri="{FF2B5EF4-FFF2-40B4-BE49-F238E27FC236}">
                  <a16:creationId xmlns:a16="http://schemas.microsoft.com/office/drawing/2014/main" id="{71B68382-B4F5-3B03-8C1A-B0B2721BDC70}"/>
                </a:ext>
              </a:extLst>
            </p:cNvPr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0;p53">
              <a:extLst>
                <a:ext uri="{FF2B5EF4-FFF2-40B4-BE49-F238E27FC236}">
                  <a16:creationId xmlns:a16="http://schemas.microsoft.com/office/drawing/2014/main" id="{E30047B3-62A6-8AB2-E169-1250E5D8792A}"/>
                </a:ext>
              </a:extLst>
            </p:cNvPr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1;p53">
              <a:extLst>
                <a:ext uri="{FF2B5EF4-FFF2-40B4-BE49-F238E27FC236}">
                  <a16:creationId xmlns:a16="http://schemas.microsoft.com/office/drawing/2014/main" id="{51E39335-FD4F-6FFB-AECC-B182758006DA}"/>
                </a:ext>
              </a:extLst>
            </p:cNvPr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4225050" y="2224800"/>
            <a:ext cx="693900" cy="693900"/>
          </a:xfrm>
          <a:prstGeom prst="ellipse">
            <a:avLst/>
          </a:prstGeom>
          <a:solidFill>
            <a:srgbClr val="E0B2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 rot="-2380950">
            <a:off x="-320576" y="497529"/>
            <a:ext cx="2288997" cy="5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/>
              <a:t>Cue</a:t>
            </a:r>
            <a:endParaRPr sz="21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400" y="152400"/>
            <a:ext cx="484720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 rot="-2380950">
            <a:off x="-320576" y="497529"/>
            <a:ext cx="2288997" cy="5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/>
              <a:t>Choice</a:t>
            </a:r>
            <a:endParaRPr sz="21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Human vs macaque</a:t>
            </a:r>
            <a:endParaRPr dirty="0"/>
          </a:p>
        </p:txBody>
      </p:sp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600" y="714325"/>
            <a:ext cx="2389306" cy="2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714325"/>
            <a:ext cx="1683375" cy="2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4734100" y="4242700"/>
            <a:ext cx="17853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7" name="Google Shape;187;p38"/>
          <p:cNvSpPr txBox="1"/>
          <p:nvPr/>
        </p:nvSpPr>
        <p:spPr>
          <a:xfrm>
            <a:off x="4734100" y="3558625"/>
            <a:ext cx="17853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Electrode recording</a:t>
            </a:r>
            <a:endParaRPr/>
          </a:p>
        </p:txBody>
      </p:sp>
      <p:sp>
        <p:nvSpPr>
          <p:cNvPr id="188" name="Google Shape;188;p38"/>
          <p:cNvSpPr txBox="1"/>
          <p:nvPr/>
        </p:nvSpPr>
        <p:spPr>
          <a:xfrm>
            <a:off x="2624600" y="4242700"/>
            <a:ext cx="17853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Psychophysics</a:t>
            </a:r>
            <a:endParaRPr/>
          </a:p>
        </p:txBody>
      </p:sp>
      <p:sp>
        <p:nvSpPr>
          <p:cNvPr id="189" name="Google Shape;189;p38"/>
          <p:cNvSpPr txBox="1"/>
          <p:nvPr/>
        </p:nvSpPr>
        <p:spPr>
          <a:xfrm>
            <a:off x="2624600" y="3558625"/>
            <a:ext cx="1785300" cy="40020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8D8D8"/>
                </a:solidFill>
              </a:rPr>
              <a:t>Electrode recording</a:t>
            </a:r>
            <a:endParaRPr>
              <a:solidFill>
                <a:srgbClr val="D8D8D8"/>
              </a:solidFill>
            </a:endParaRPr>
          </a:p>
        </p:txBody>
      </p:sp>
      <p:cxnSp>
        <p:nvCxnSpPr>
          <p:cNvPr id="190" name="Google Shape;190;p38"/>
          <p:cNvCxnSpPr>
            <a:stCxn id="189" idx="2"/>
            <a:endCxn id="188" idx="0"/>
          </p:cNvCxnSpPr>
          <p:nvPr/>
        </p:nvCxnSpPr>
        <p:spPr>
          <a:xfrm>
            <a:off x="3517250" y="3958825"/>
            <a:ext cx="0" cy="2838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1" name="Google Shape;191;p38"/>
          <p:cNvCxnSpPr>
            <a:stCxn id="187" idx="2"/>
            <a:endCxn id="186" idx="0"/>
          </p:cNvCxnSpPr>
          <p:nvPr/>
        </p:nvCxnSpPr>
        <p:spPr>
          <a:xfrm>
            <a:off x="5626750" y="3958825"/>
            <a:ext cx="0" cy="2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2" name="Google Shape;192;p38"/>
          <p:cNvCxnSpPr>
            <a:stCxn id="188" idx="3"/>
            <a:endCxn id="186" idx="1"/>
          </p:cNvCxnSpPr>
          <p:nvPr/>
        </p:nvCxnSpPr>
        <p:spPr>
          <a:xfrm>
            <a:off x="4409900" y="4442800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93" name="Google Shape;193;p38"/>
          <p:cNvCxnSpPr>
            <a:stCxn id="189" idx="3"/>
            <a:endCxn id="187" idx="1"/>
          </p:cNvCxnSpPr>
          <p:nvPr/>
        </p:nvCxnSpPr>
        <p:spPr>
          <a:xfrm>
            <a:off x="4409900" y="3758725"/>
            <a:ext cx="3243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400" y="144716"/>
            <a:ext cx="484720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8;p15">
            <a:extLst>
              <a:ext uri="{FF2B5EF4-FFF2-40B4-BE49-F238E27FC236}">
                <a16:creationId xmlns:a16="http://schemas.microsoft.com/office/drawing/2014/main" id="{A790FE2A-8AC7-C960-EBAB-C4D2C9004FA3}"/>
              </a:ext>
            </a:extLst>
          </p:cNvPr>
          <p:cNvSpPr txBox="1"/>
          <p:nvPr/>
        </p:nvSpPr>
        <p:spPr>
          <a:xfrm rot="-2380950">
            <a:off x="-320576" y="497529"/>
            <a:ext cx="2288997" cy="5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/>
              <a:t>Choice</a:t>
            </a:r>
            <a:endParaRPr sz="21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0;p56">
            <a:extLst>
              <a:ext uri="{FF2B5EF4-FFF2-40B4-BE49-F238E27FC236}">
                <a16:creationId xmlns:a16="http://schemas.microsoft.com/office/drawing/2014/main" id="{635CBC36-5B05-5CDF-9B8F-1D3584B507CD}"/>
              </a:ext>
            </a:extLst>
          </p:cNvPr>
          <p:cNvSpPr txBox="1"/>
          <p:nvPr/>
        </p:nvSpPr>
        <p:spPr>
          <a:xfrm>
            <a:off x="278658" y="468623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Replotted from </a:t>
            </a:r>
            <a:r>
              <a:rPr lang="en-GB" sz="900" i="1" dirty="0"/>
              <a:t>Bae et al. (2015) JEP:G</a:t>
            </a:r>
            <a:endParaRPr sz="900" i="1" dirty="0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4FF9F03-69A9-C7C5-9F46-61A548F6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0;p56">
            <a:extLst>
              <a:ext uri="{FF2B5EF4-FFF2-40B4-BE49-F238E27FC236}">
                <a16:creationId xmlns:a16="http://schemas.microsoft.com/office/drawing/2014/main" id="{635CBC36-5B05-5CDF-9B8F-1D3584B507CD}"/>
              </a:ext>
            </a:extLst>
          </p:cNvPr>
          <p:cNvSpPr txBox="1"/>
          <p:nvPr/>
        </p:nvSpPr>
        <p:spPr>
          <a:xfrm>
            <a:off x="278658" y="468623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Replotted from </a:t>
            </a:r>
            <a:r>
              <a:rPr lang="en-GB" sz="900" i="1" dirty="0"/>
              <a:t>Bae et al. (2015) JEP:G</a:t>
            </a:r>
            <a:endParaRPr sz="900" i="1" dirty="0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4FF9F03-69A9-C7C5-9F46-61A548F6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9BA7C9-88E9-F963-2037-ADBDB6D27BB1}"/>
              </a:ext>
            </a:extLst>
          </p:cNvPr>
          <p:cNvSpPr txBox="1"/>
          <p:nvPr/>
        </p:nvSpPr>
        <p:spPr>
          <a:xfrm>
            <a:off x="2878667" y="1483155"/>
            <a:ext cx="158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105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0;p56">
            <a:extLst>
              <a:ext uri="{FF2B5EF4-FFF2-40B4-BE49-F238E27FC236}">
                <a16:creationId xmlns:a16="http://schemas.microsoft.com/office/drawing/2014/main" id="{635CBC36-5B05-5CDF-9B8F-1D3584B507CD}"/>
              </a:ext>
            </a:extLst>
          </p:cNvPr>
          <p:cNvSpPr txBox="1"/>
          <p:nvPr/>
        </p:nvSpPr>
        <p:spPr>
          <a:xfrm>
            <a:off x="278658" y="468623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Replotted from </a:t>
            </a:r>
            <a:r>
              <a:rPr lang="en-GB" sz="900" i="1" dirty="0"/>
              <a:t>Bae et al. (2015) JEP:G</a:t>
            </a:r>
            <a:endParaRPr sz="900" i="1" dirty="0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4FF9F03-69A9-C7C5-9F46-61A548F6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C456410F-3C5A-75E1-C5AA-2BE0605D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A7137-51BA-8DD3-0DF2-10C77A442937}"/>
              </a:ext>
            </a:extLst>
          </p:cNvPr>
          <p:cNvSpPr txBox="1"/>
          <p:nvPr/>
        </p:nvSpPr>
        <p:spPr>
          <a:xfrm>
            <a:off x="2878667" y="1483155"/>
            <a:ext cx="158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63466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0;p56">
            <a:extLst>
              <a:ext uri="{FF2B5EF4-FFF2-40B4-BE49-F238E27FC236}">
                <a16:creationId xmlns:a16="http://schemas.microsoft.com/office/drawing/2014/main" id="{635CBC36-5B05-5CDF-9B8F-1D3584B507CD}"/>
              </a:ext>
            </a:extLst>
          </p:cNvPr>
          <p:cNvSpPr txBox="1"/>
          <p:nvPr/>
        </p:nvSpPr>
        <p:spPr>
          <a:xfrm>
            <a:off x="278658" y="468623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Replotted from </a:t>
            </a:r>
            <a:r>
              <a:rPr lang="en-GB" sz="900" i="1" dirty="0"/>
              <a:t>Bae et al. (2015) JEP:G</a:t>
            </a:r>
            <a:endParaRPr sz="900" i="1" dirty="0"/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4FF9F03-69A9-C7C5-9F46-61A548F6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C456410F-3C5A-75E1-C5AA-2BE0605D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262E934-24E4-0FA4-C983-A29ABAC5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58" y="30480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8"/>
          <p:cNvGrpSpPr/>
          <p:nvPr/>
        </p:nvGrpSpPr>
        <p:grpSpPr>
          <a:xfrm>
            <a:off x="4202117" y="425400"/>
            <a:ext cx="4327526" cy="3712226"/>
            <a:chOff x="4736450" y="531800"/>
            <a:chExt cx="4327526" cy="3712226"/>
          </a:xfrm>
        </p:grpSpPr>
        <p:pic>
          <p:nvPicPr>
            <p:cNvPr id="459" name="Google Shape;459;p58"/>
            <p:cNvPicPr preferRelativeResize="0"/>
            <p:nvPr/>
          </p:nvPicPr>
          <p:blipFill rotWithShape="1">
            <a:blip r:embed="rId3">
              <a:alphaModFix/>
            </a:blip>
            <a:srcRect l="33903" t="30173" r="31517" b="20818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58"/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58"/>
          <p:cNvSpPr/>
          <p:nvPr/>
        </p:nvSpPr>
        <p:spPr>
          <a:xfrm>
            <a:off x="-53670" y="16237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8"/>
          <p:cNvSpPr/>
          <p:nvPr/>
        </p:nvSpPr>
        <p:spPr>
          <a:xfrm>
            <a:off x="603630" y="2465350"/>
            <a:ext cx="657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8"/>
          <p:cNvSpPr/>
          <p:nvPr/>
        </p:nvSpPr>
        <p:spPr>
          <a:xfrm rot="2386831">
            <a:off x="1457859" y="3191506"/>
            <a:ext cx="790500" cy="783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6886192" y="2159325"/>
            <a:ext cx="1247400" cy="12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8"/>
          <p:cNvSpPr/>
          <p:nvPr/>
        </p:nvSpPr>
        <p:spPr>
          <a:xfrm>
            <a:off x="5799842" y="757775"/>
            <a:ext cx="274800" cy="26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5967492" y="744375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7023492" y="2645650"/>
            <a:ext cx="140700" cy="140700"/>
          </a:xfrm>
          <a:prstGeom prst="ellipse">
            <a:avLst/>
          </a:prstGeom>
          <a:solidFill>
            <a:srgbClr val="A2BF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8"/>
          <p:cNvSpPr/>
          <p:nvPr/>
        </p:nvSpPr>
        <p:spPr>
          <a:xfrm>
            <a:off x="7164192" y="2431050"/>
            <a:ext cx="140700" cy="1407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8"/>
          <p:cNvSpPr/>
          <p:nvPr/>
        </p:nvSpPr>
        <p:spPr>
          <a:xfrm>
            <a:off x="7075292" y="2905350"/>
            <a:ext cx="140700" cy="1407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8"/>
          <p:cNvSpPr/>
          <p:nvPr/>
        </p:nvSpPr>
        <p:spPr>
          <a:xfrm>
            <a:off x="7261242" y="3084575"/>
            <a:ext cx="140700" cy="1407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58"/>
          <p:cNvPicPr preferRelativeResize="0"/>
          <p:nvPr/>
        </p:nvPicPr>
        <p:blipFill rotWithShape="1">
          <a:blip r:embed="rId3">
            <a:alphaModFix/>
          </a:blip>
          <a:srcRect l="59026" t="62356" r="37728" b="33357"/>
          <a:stretch/>
        </p:blipFill>
        <p:spPr>
          <a:xfrm>
            <a:off x="7306842" y="2692588"/>
            <a:ext cx="406099" cy="3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53">
            <a:extLst>
              <a:ext uri="{FF2B5EF4-FFF2-40B4-BE49-F238E27FC236}">
                <a16:creationId xmlns:a16="http://schemas.microsoft.com/office/drawing/2014/main" id="{D86EDBC2-4112-E31A-12E5-BD7D671F3A30}"/>
              </a:ext>
            </a:extLst>
          </p:cNvPr>
          <p:cNvSpPr txBox="1"/>
          <p:nvPr/>
        </p:nvSpPr>
        <p:spPr>
          <a:xfrm>
            <a:off x="499492" y="4137625"/>
            <a:ext cx="30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/>
              <a:t>Bae et al. (2015) JEP:G</a:t>
            </a:r>
            <a:endParaRPr i="1" dirty="0"/>
          </a:p>
        </p:txBody>
      </p:sp>
      <p:grpSp>
        <p:nvGrpSpPr>
          <p:cNvPr id="3" name="Google Shape;407;p53">
            <a:extLst>
              <a:ext uri="{FF2B5EF4-FFF2-40B4-BE49-F238E27FC236}">
                <a16:creationId xmlns:a16="http://schemas.microsoft.com/office/drawing/2014/main" id="{9BBA141C-E056-B4C5-A13E-1066E265F6BE}"/>
              </a:ext>
            </a:extLst>
          </p:cNvPr>
          <p:cNvGrpSpPr/>
          <p:nvPr/>
        </p:nvGrpSpPr>
        <p:grpSpPr>
          <a:xfrm>
            <a:off x="-125420" y="425400"/>
            <a:ext cx="4327526" cy="3712226"/>
            <a:chOff x="4736450" y="531800"/>
            <a:chExt cx="4327526" cy="3712226"/>
          </a:xfrm>
        </p:grpSpPr>
        <p:pic>
          <p:nvPicPr>
            <p:cNvPr id="4" name="Google Shape;408;p53">
              <a:extLst>
                <a:ext uri="{FF2B5EF4-FFF2-40B4-BE49-F238E27FC236}">
                  <a16:creationId xmlns:a16="http://schemas.microsoft.com/office/drawing/2014/main" id="{0E42866A-559C-2601-4791-02C7DD4972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903" t="30173" r="31517" b="20818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409;p53">
              <a:extLst>
                <a:ext uri="{FF2B5EF4-FFF2-40B4-BE49-F238E27FC236}">
                  <a16:creationId xmlns:a16="http://schemas.microsoft.com/office/drawing/2014/main" id="{3F90AD5B-FEBB-7095-26C6-AD1E48A86FE3}"/>
                </a:ext>
              </a:extLst>
            </p:cNvPr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0;p53">
              <a:extLst>
                <a:ext uri="{FF2B5EF4-FFF2-40B4-BE49-F238E27FC236}">
                  <a16:creationId xmlns:a16="http://schemas.microsoft.com/office/drawing/2014/main" id="{6888E500-7672-C1F3-E824-0AD25E340FA4}"/>
                </a:ext>
              </a:extLst>
            </p:cNvPr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1;p53">
              <a:extLst>
                <a:ext uri="{FF2B5EF4-FFF2-40B4-BE49-F238E27FC236}">
                  <a16:creationId xmlns:a16="http://schemas.microsoft.com/office/drawing/2014/main" id="{2EFBCB95-89E7-64C5-3464-DCF2063595B3}"/>
                </a:ext>
              </a:extLst>
            </p:cNvPr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/>
        </p:nvSpPr>
        <p:spPr>
          <a:xfrm>
            <a:off x="278658" y="477090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Replotted from </a:t>
            </a:r>
            <a:r>
              <a:rPr lang="en-GB" sz="900" i="1" dirty="0"/>
              <a:t>Bae et al. (2015) JEP:G</a:t>
            </a:r>
            <a:endParaRPr sz="900" i="1" dirty="0"/>
          </a:p>
        </p:txBody>
      </p:sp>
      <p:pic>
        <p:nvPicPr>
          <p:cNvPr id="2" name="Picture 1" descr="Chart, radar chart&#10;&#10;Description automatically generated">
            <a:extLst>
              <a:ext uri="{FF2B5EF4-FFF2-40B4-BE49-F238E27FC236}">
                <a16:creationId xmlns:a16="http://schemas.microsoft.com/office/drawing/2014/main" id="{401E4009-BCB8-146B-7FFC-8B32B83D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8" y="558806"/>
            <a:ext cx="4076700" cy="40767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F8E5535-B141-A24E-97AD-B1553B7D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44" y="558806"/>
            <a:ext cx="4076700" cy="4076700"/>
          </a:xfrm>
          <a:prstGeom prst="rect">
            <a:avLst/>
          </a:prstGeom>
        </p:spPr>
      </p:pic>
      <p:sp>
        <p:nvSpPr>
          <p:cNvPr id="7" name="Google Shape;440;p56">
            <a:extLst>
              <a:ext uri="{FF2B5EF4-FFF2-40B4-BE49-F238E27FC236}">
                <a16:creationId xmlns:a16="http://schemas.microsoft.com/office/drawing/2014/main" id="{A9BF1B69-265E-1534-D735-AFB86183E6FF}"/>
              </a:ext>
            </a:extLst>
          </p:cNvPr>
          <p:cNvSpPr txBox="1"/>
          <p:nvPr/>
        </p:nvSpPr>
        <p:spPr>
          <a:xfrm>
            <a:off x="5288144" y="4770907"/>
            <a:ext cx="30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/>
              <a:t>Average data from 4 macaques</a:t>
            </a:r>
            <a:endParaRPr sz="900" b="1" i="1" dirty="0"/>
          </a:p>
        </p:txBody>
      </p:sp>
      <p:sp>
        <p:nvSpPr>
          <p:cNvPr id="8" name="Google Shape;183;p38">
            <a:extLst>
              <a:ext uri="{FF2B5EF4-FFF2-40B4-BE49-F238E27FC236}">
                <a16:creationId xmlns:a16="http://schemas.microsoft.com/office/drawing/2014/main" id="{D9A7F689-EF6C-E453-9706-E52872DB25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Human vs macaque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6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11F7D09-9340-4D62-267D-BB42DA164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622" t="13176" r="31177" b="14662"/>
          <a:stretch/>
        </p:blipFill>
        <p:spPr>
          <a:xfrm>
            <a:off x="4572000" y="2571750"/>
            <a:ext cx="2412787" cy="24127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D36AAF-495D-C61F-4FB0-36BC54A32B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622" t="13176" r="31177" b="14662"/>
          <a:stretch/>
        </p:blipFill>
        <p:spPr>
          <a:xfrm>
            <a:off x="4572001" y="158964"/>
            <a:ext cx="2412787" cy="24127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AA07BD-C339-A8B2-7FD6-86E971E0F9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622" t="13176" r="31177" b="14662"/>
          <a:stretch/>
        </p:blipFill>
        <p:spPr>
          <a:xfrm>
            <a:off x="2159214" y="2571751"/>
            <a:ext cx="2412787" cy="24127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349669-86F9-5BD0-CCCF-A498129BD1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4622" t="13176" r="31177" b="14662"/>
          <a:stretch/>
        </p:blipFill>
        <p:spPr>
          <a:xfrm>
            <a:off x="2159214" y="158964"/>
            <a:ext cx="2412787" cy="2412787"/>
          </a:xfrm>
          <a:prstGeom prst="rect">
            <a:avLst/>
          </a:prstGeom>
        </p:spPr>
      </p:pic>
      <p:sp>
        <p:nvSpPr>
          <p:cNvPr id="2" name="Google Shape;183;p38">
            <a:extLst>
              <a:ext uri="{FF2B5EF4-FFF2-40B4-BE49-F238E27FC236}">
                <a16:creationId xmlns:a16="http://schemas.microsoft.com/office/drawing/2014/main" id="{9D99E89E-39CD-D713-735D-00207032B2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Individuals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10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8F73-C513-3539-67FC-86BCC519F317}"/>
              </a:ext>
            </a:extLst>
          </p:cNvPr>
          <p:cNvSpPr txBox="1"/>
          <p:nvPr/>
        </p:nvSpPr>
        <p:spPr>
          <a:xfrm>
            <a:off x="1957341" y="1932317"/>
            <a:ext cx="5229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Explain why non-uniformities in color space would be a problem</a:t>
            </a:r>
          </a:p>
        </p:txBody>
      </p:sp>
    </p:spTree>
    <p:extLst>
      <p:ext uri="{BB962C8B-B14F-4D97-AF65-F5344CB8AC3E}">
        <p14:creationId xmlns:p14="http://schemas.microsoft.com/office/powerpoint/2010/main" val="193678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8F73-C513-3539-67FC-86BCC519F317}"/>
              </a:ext>
            </a:extLst>
          </p:cNvPr>
          <p:cNvSpPr txBox="1"/>
          <p:nvPr/>
        </p:nvSpPr>
        <p:spPr>
          <a:xfrm>
            <a:off x="1957341" y="1932317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Introduce TCC modelling</a:t>
            </a:r>
          </a:p>
        </p:txBody>
      </p:sp>
    </p:spTree>
    <p:extLst>
      <p:ext uri="{BB962C8B-B14F-4D97-AF65-F5344CB8AC3E}">
        <p14:creationId xmlns:p14="http://schemas.microsoft.com/office/powerpoint/2010/main" val="72374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l="5765" t="9428" r="58289"/>
          <a:stretch/>
        </p:blipFill>
        <p:spPr>
          <a:xfrm rot="-5400000">
            <a:off x="5166175" y="1312438"/>
            <a:ext cx="2846899" cy="40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4397475" y="363225"/>
            <a:ext cx="14967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sp>
        <p:nvSpPr>
          <p:cNvPr id="200" name="Google Shape;200;p39"/>
          <p:cNvSpPr txBox="1"/>
          <p:nvPr/>
        </p:nvSpPr>
        <p:spPr>
          <a:xfrm>
            <a:off x="5212050" y="705088"/>
            <a:ext cx="14967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Post-receptoral</a:t>
            </a:r>
            <a:endParaRPr/>
          </a:p>
        </p:txBody>
      </p:sp>
      <p:sp>
        <p:nvSpPr>
          <p:cNvPr id="201" name="Google Shape;201;p39"/>
          <p:cNvSpPr txBox="1"/>
          <p:nvPr/>
        </p:nvSpPr>
        <p:spPr>
          <a:xfrm>
            <a:off x="5733500" y="1050550"/>
            <a:ext cx="20049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V1</a:t>
            </a:r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6427800" y="1401250"/>
            <a:ext cx="20049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Extra-striate</a:t>
            </a:r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levels of color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00" y="790125"/>
            <a:ext cx="2318843" cy="130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 t="19252" b="5745"/>
          <a:stretch/>
        </p:blipFill>
        <p:spPr>
          <a:xfrm>
            <a:off x="781000" y="2163673"/>
            <a:ext cx="2318843" cy="130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6">
            <a:alphaModFix/>
          </a:blip>
          <a:srcRect b="15604"/>
          <a:stretch/>
        </p:blipFill>
        <p:spPr>
          <a:xfrm>
            <a:off x="781000" y="3537220"/>
            <a:ext cx="2318843" cy="130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2C410A-DAC3-CF38-61EC-696E8386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4321" y="57100"/>
            <a:ext cx="2958612" cy="25146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6E80FA2-CABE-7EC6-E392-023A0FB3A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2933" y="57100"/>
            <a:ext cx="2958612" cy="2514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29271E-1246-3D2C-3673-CFE768753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4322" y="2571750"/>
            <a:ext cx="2958611" cy="25146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B6278-9360-96C6-7AA9-B97BF91A9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2933" y="2571750"/>
            <a:ext cx="2958611" cy="25146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55212C-CF0F-6F64-9CF4-433A0A2D06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707" y="57100"/>
            <a:ext cx="2958613" cy="25146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AF1EBC9-C0F4-CB5D-7809-01CFA1F72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5707" y="2571749"/>
            <a:ext cx="2958613" cy="2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874"/>
            <a:ext cx="4669373" cy="35020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EAE682-2AE2-8C0E-658A-CCADE95D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874"/>
            <a:ext cx="4669373" cy="350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378" y="1167126"/>
            <a:ext cx="4669373" cy="350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EAE682-2AE2-8C0E-658A-CCADE95D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2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874"/>
            <a:ext cx="4669373" cy="350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378" y="1167126"/>
            <a:ext cx="4669373" cy="350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953" y="161600"/>
            <a:ext cx="2140471" cy="16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304305-A9DB-FD6F-B0DA-2F74EC4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874"/>
            <a:ext cx="4669373" cy="350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378" y="1167126"/>
            <a:ext cx="4669373" cy="350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953" y="161600"/>
            <a:ext cx="2140471" cy="1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8216" y="161600"/>
            <a:ext cx="1608160" cy="16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288ECA-4A82-2F85-0BB6-1FA62B7C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Conclusions</a:t>
            </a:r>
            <a:endParaRPr sz="3200" dirty="0"/>
          </a:p>
        </p:txBody>
      </p:sp>
      <p:sp>
        <p:nvSpPr>
          <p:cNvPr id="623" name="Google Shape;623;p70"/>
          <p:cNvSpPr txBox="1">
            <a:spLocks noGrp="1"/>
          </p:cNvSpPr>
          <p:nvPr>
            <p:ph type="body" idx="1"/>
          </p:nvPr>
        </p:nvSpPr>
        <p:spPr>
          <a:xfrm>
            <a:off x="198775" y="1104575"/>
            <a:ext cx="80985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There are two color categories that are common to all 3 monkeys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These color categories correspond to the human distinction of warm and cool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000"/>
              <a:buAutoNum type="arabicPeriod"/>
            </a:pPr>
            <a:r>
              <a:rPr lang="en-GB" sz="2000"/>
              <a:t>The underlying template for the fundamental structure of color categories for trichromatic primates appears universal, potentially determined by the color statistics of relevant parts of scenes (objects)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Acknowledgements</a:t>
            </a:r>
            <a:endParaRPr sz="2400"/>
          </a:p>
        </p:txBody>
      </p:sp>
      <p:sp>
        <p:nvSpPr>
          <p:cNvPr id="629" name="Google Shape;629;p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dirty="0"/>
              <a:t>Bevil Conway</a:t>
            </a: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b="1" dirty="0"/>
              <a:t>Audrey Chang</a:t>
            </a:r>
            <a:endParaRPr sz="2400" b="1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b="1" dirty="0"/>
              <a:t>Hannah Selwyn</a:t>
            </a:r>
            <a:endParaRPr sz="2400" b="1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dirty="0"/>
              <a:t>Shriya Awasthi</a:t>
            </a: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GB" sz="2400" dirty="0"/>
              <a:t>Whitney Teagle</a:t>
            </a:r>
            <a:endParaRPr sz="2400" b="1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dirty="0"/>
              <a:t>Riley Hoffman</a:t>
            </a: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dirty="0"/>
              <a:t>NIH IRP funding</a:t>
            </a:r>
            <a:endParaRPr sz="2400" dirty="0"/>
          </a:p>
          <a:p>
            <a:pPr marL="219064" lvl="0" indent="-1238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GB" sz="2400" dirty="0"/>
              <a:t>Animal care staff</a:t>
            </a:r>
            <a:endParaRPr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2"/>
          <p:cNvSpPr txBox="1">
            <a:spLocks noGrp="1"/>
          </p:cNvSpPr>
          <p:nvPr>
            <p:ph type="ctrTitle" idx="4294967295"/>
          </p:nvPr>
        </p:nvSpPr>
        <p:spPr>
          <a:xfrm>
            <a:off x="0" y="855663"/>
            <a:ext cx="7772400" cy="188595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Receptoral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 l="42341" t="29943" r="15624" b="25217"/>
          <a:stretch/>
        </p:blipFill>
        <p:spPr>
          <a:xfrm>
            <a:off x="784113" y="1365700"/>
            <a:ext cx="4028227" cy="241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4">
            <a:alphaModFix/>
          </a:blip>
          <a:srcRect t="9090"/>
          <a:stretch/>
        </p:blipFill>
        <p:spPr>
          <a:xfrm>
            <a:off x="4975750" y="1474638"/>
            <a:ext cx="3353175" cy="24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/>
        </p:nvSpPr>
        <p:spPr>
          <a:xfrm>
            <a:off x="1917713" y="4301050"/>
            <a:ext cx="17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Baylor (1987)</a:t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5341788" y="4301050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Stockman &amp; Sharpe (2000)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3">
            <a:alphaModFix/>
          </a:blip>
          <a:srcRect l="42341" t="19194" r="15624" b="76232"/>
          <a:stretch/>
        </p:blipFill>
        <p:spPr>
          <a:xfrm>
            <a:off x="784113" y="3926424"/>
            <a:ext cx="4028227" cy="2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 rotWithShape="1">
          <a:blip r:embed="rId3">
            <a:alphaModFix/>
          </a:blip>
          <a:srcRect l="42341" t="23430" r="15624" b="73546"/>
          <a:stretch/>
        </p:blipFill>
        <p:spPr>
          <a:xfrm>
            <a:off x="784113" y="3782604"/>
            <a:ext cx="4028227" cy="16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0"/>
          <p:cNvPicPr preferRelativeResize="0"/>
          <p:nvPr/>
        </p:nvPicPr>
        <p:blipFill rotWithShape="1">
          <a:blip r:embed="rId3">
            <a:alphaModFix/>
          </a:blip>
          <a:srcRect l="42341" t="26344" r="15624" b="71995"/>
          <a:stretch/>
        </p:blipFill>
        <p:spPr>
          <a:xfrm>
            <a:off x="784113" y="3693098"/>
            <a:ext cx="4028227" cy="8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2060525" y="657600"/>
            <a:ext cx="1475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Macaque</a:t>
            </a:r>
            <a:endParaRPr/>
          </a:p>
        </p:txBody>
      </p:sp>
      <p:sp>
        <p:nvSpPr>
          <p:cNvPr id="220" name="Google Shape;220;p40"/>
          <p:cNvSpPr txBox="1"/>
          <p:nvPr/>
        </p:nvSpPr>
        <p:spPr>
          <a:xfrm>
            <a:off x="5914638" y="657600"/>
            <a:ext cx="1475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1"/>
          <p:cNvGrpSpPr/>
          <p:nvPr/>
        </p:nvGrpSpPr>
        <p:grpSpPr>
          <a:xfrm>
            <a:off x="5906451" y="2511168"/>
            <a:ext cx="3111235" cy="2571751"/>
            <a:chOff x="4938276" y="1899668"/>
            <a:chExt cx="3111235" cy="2571751"/>
          </a:xfrm>
        </p:grpSpPr>
        <p:grpSp>
          <p:nvGrpSpPr>
            <p:cNvPr id="226" name="Google Shape;226;p41"/>
            <p:cNvGrpSpPr/>
            <p:nvPr/>
          </p:nvGrpSpPr>
          <p:grpSpPr>
            <a:xfrm>
              <a:off x="4938276" y="1899668"/>
              <a:ext cx="3111235" cy="2571751"/>
              <a:chOff x="499887" y="0"/>
              <a:chExt cx="4148313" cy="3429001"/>
            </a:xfrm>
          </p:grpSpPr>
          <p:pic>
            <p:nvPicPr>
              <p:cNvPr id="227" name="Google Shape;227;p41"/>
              <p:cNvPicPr preferRelativeResize="0"/>
              <p:nvPr/>
            </p:nvPicPr>
            <p:blipFill rotWithShape="1">
              <a:blip r:embed="rId3">
                <a:alphaModFix/>
              </a:blip>
              <a:srcRect r="52079" b="50000"/>
              <a:stretch/>
            </p:blipFill>
            <p:spPr>
              <a:xfrm>
                <a:off x="499887" y="0"/>
                <a:ext cx="3902780" cy="3429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41"/>
              <p:cNvSpPr/>
              <p:nvPr/>
            </p:nvSpPr>
            <p:spPr>
              <a:xfrm>
                <a:off x="4191000" y="76200"/>
                <a:ext cx="457200" cy="990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41"/>
            <p:cNvSpPr/>
            <p:nvPr/>
          </p:nvSpPr>
          <p:spPr>
            <a:xfrm>
              <a:off x="5019800" y="1899675"/>
              <a:ext cx="738000" cy="7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5" y="684275"/>
            <a:ext cx="3639124" cy="27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6102875" y="1136522"/>
            <a:ext cx="29148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neural mechanism selective for the adaptation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increased detection thresholds for those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</a:t>
            </a:r>
            <a:endParaRPr sz="1100" dirty="0"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95375" y="63450"/>
            <a:ext cx="89223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Post-receptoral</a:t>
            </a:r>
            <a:endParaRPr dirty="0"/>
          </a:p>
        </p:txBody>
      </p:sp>
      <p:sp>
        <p:nvSpPr>
          <p:cNvPr id="233" name="Google Shape;233;p41"/>
          <p:cNvSpPr/>
          <p:nvPr/>
        </p:nvSpPr>
        <p:spPr>
          <a:xfrm>
            <a:off x="377200" y="2694650"/>
            <a:ext cx="35022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1"/>
          <p:cNvSpPr txBox="1"/>
          <p:nvPr/>
        </p:nvSpPr>
        <p:spPr>
          <a:xfrm>
            <a:off x="2498900" y="2734000"/>
            <a:ext cx="10920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- L + M</a:t>
            </a:r>
            <a:endParaRPr dirty="0"/>
          </a:p>
        </p:txBody>
      </p:sp>
      <p:sp>
        <p:nvSpPr>
          <p:cNvPr id="235" name="Google Shape;235;p41"/>
          <p:cNvSpPr txBox="1"/>
          <p:nvPr/>
        </p:nvSpPr>
        <p:spPr>
          <a:xfrm>
            <a:off x="471475" y="2734000"/>
            <a:ext cx="10920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 - (L + M)      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6" name="Google Shape;236;p41"/>
          <p:cNvGrpSpPr/>
          <p:nvPr/>
        </p:nvGrpSpPr>
        <p:grpSpPr>
          <a:xfrm>
            <a:off x="4506925" y="2993525"/>
            <a:ext cx="1560750" cy="1482525"/>
            <a:chOff x="7501750" y="3309750"/>
            <a:chExt cx="1560750" cy="1482525"/>
          </a:xfrm>
        </p:grpSpPr>
        <p:sp>
          <p:nvSpPr>
            <p:cNvPr id="237" name="Google Shape;237;p41"/>
            <p:cNvSpPr/>
            <p:nvPr/>
          </p:nvSpPr>
          <p:spPr>
            <a:xfrm>
              <a:off x="7501750" y="3309750"/>
              <a:ext cx="497700" cy="405900"/>
            </a:xfrm>
            <a:prstGeom prst="rect">
              <a:avLst/>
            </a:prstGeom>
            <a:solidFill>
              <a:srgbClr val="7CCCC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1"/>
            <p:cNvSpPr/>
            <p:nvPr/>
          </p:nvSpPr>
          <p:spPr>
            <a:xfrm>
              <a:off x="7654150" y="3462150"/>
              <a:ext cx="497700" cy="405900"/>
            </a:xfrm>
            <a:prstGeom prst="rect">
              <a:avLst/>
            </a:prstGeom>
            <a:solidFill>
              <a:srgbClr val="A2CF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1"/>
            <p:cNvSpPr/>
            <p:nvPr/>
          </p:nvSpPr>
          <p:spPr>
            <a:xfrm>
              <a:off x="7806550" y="3614550"/>
              <a:ext cx="497700" cy="405900"/>
            </a:xfrm>
            <a:prstGeom prst="rect">
              <a:avLst/>
            </a:prstGeom>
            <a:solidFill>
              <a:srgbClr val="CECEC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7958950" y="3766950"/>
              <a:ext cx="497700" cy="405900"/>
            </a:xfrm>
            <a:prstGeom prst="rect">
              <a:avLst/>
            </a:prstGeom>
            <a:solidFill>
              <a:srgbClr val="E6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8111350" y="3919350"/>
              <a:ext cx="497700" cy="405900"/>
            </a:xfrm>
            <a:prstGeom prst="rect">
              <a:avLst/>
            </a:prstGeom>
            <a:solidFill>
              <a:srgbClr val="F5ABA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8260000" y="4081575"/>
              <a:ext cx="497700" cy="405900"/>
            </a:xfrm>
            <a:prstGeom prst="rect">
              <a:avLst/>
            </a:prstGeom>
            <a:solidFill>
              <a:srgbClr val="E6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8412400" y="4233975"/>
              <a:ext cx="497700" cy="405900"/>
            </a:xfrm>
            <a:prstGeom prst="rect">
              <a:avLst/>
            </a:prstGeom>
            <a:solidFill>
              <a:srgbClr val="CECEC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8564800" y="4386375"/>
              <a:ext cx="497700" cy="405900"/>
            </a:xfrm>
            <a:prstGeom prst="rect">
              <a:avLst/>
            </a:prstGeom>
            <a:solidFill>
              <a:srgbClr val="A2CF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" name="Google Shape;245;p41"/>
            <p:cNvCxnSpPr>
              <a:stCxn id="244" idx="2"/>
              <a:endCxn id="237" idx="1"/>
            </p:cNvCxnSpPr>
            <p:nvPr/>
          </p:nvCxnSpPr>
          <p:spPr>
            <a:xfrm rot="5400000" flipH="1">
              <a:off x="7517950" y="3496575"/>
              <a:ext cx="1279500" cy="1311900"/>
            </a:xfrm>
            <a:prstGeom prst="bentConnector4">
              <a:avLst>
                <a:gd name="adj1" fmla="val -18611"/>
                <a:gd name="adj2" fmla="val 11815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2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51" name="Google Shape;251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42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42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00" b="0" i="0">
                <a:solidFill>
                  <a:schemeClr val="dk1"/>
                </a:solidFill>
              </a:rPr>
              <a:t>Standard Model, predicted changes in detection threshold</a:t>
            </a:r>
            <a:endParaRPr sz="1200" b="0" i="0">
              <a:solidFill>
                <a:schemeClr val="dk1"/>
              </a:solidFill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43"/>
          <p:cNvGrpSpPr/>
          <p:nvPr/>
        </p:nvGrpSpPr>
        <p:grpSpPr>
          <a:xfrm>
            <a:off x="-12" y="762587"/>
            <a:ext cx="4809300" cy="4049762"/>
            <a:chOff x="190364" y="577574"/>
            <a:chExt cx="5048074" cy="4250826"/>
          </a:xfrm>
        </p:grpSpPr>
        <p:pic>
          <p:nvPicPr>
            <p:cNvPr id="268" name="Google Shape;26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364" y="577574"/>
              <a:ext cx="5048074" cy="4250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43"/>
            <p:cNvSpPr/>
            <p:nvPr/>
          </p:nvSpPr>
          <p:spPr>
            <a:xfrm>
              <a:off x="2716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2518250" y="6624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2716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3"/>
            <p:cNvSpPr/>
            <p:nvPr/>
          </p:nvSpPr>
          <p:spPr>
            <a:xfrm>
              <a:off x="2518250" y="2654975"/>
              <a:ext cx="630900" cy="50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" name="Google Shape;273;p43"/>
          <p:cNvPicPr preferRelativeResize="0"/>
          <p:nvPr/>
        </p:nvPicPr>
        <p:blipFill rotWithShape="1">
          <a:blip r:embed="rId4">
            <a:alphaModFix/>
          </a:blip>
          <a:srcRect l="65878" t="53299" r="24470" b="29240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4">
            <a:alphaModFix/>
          </a:blip>
          <a:srcRect l="65878" t="33525" r="24470" b="49014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l="76131" t="33525" r="13880" b="48636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4">
            <a:alphaModFix/>
          </a:blip>
          <a:srcRect l="75706" t="52370" r="13880" b="29239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/>
          <p:nvPr/>
        </p:nvSpPr>
        <p:spPr>
          <a:xfrm>
            <a:off x="1847245" y="835161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3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00" b="0" i="0">
                <a:solidFill>
                  <a:schemeClr val="dk1"/>
                </a:solidFill>
              </a:rPr>
              <a:t>Standard Model, predicted changes in detection threshold</a:t>
            </a:r>
            <a:endParaRPr sz="1200" b="0" i="0">
              <a:solidFill>
                <a:schemeClr val="dk1"/>
              </a:solidFill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ctrTitle" idx="4294967295"/>
          </p:nvPr>
        </p:nvSpPr>
        <p:spPr>
          <a:xfrm>
            <a:off x="4964637" y="331788"/>
            <a:ext cx="3400425" cy="3857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00" b="0" i="0">
                <a:solidFill>
                  <a:schemeClr val="dk1"/>
                </a:solidFill>
              </a:rPr>
              <a:t>Human data - Krauskopf (1982)</a:t>
            </a:r>
            <a:endParaRPr sz="1200" b="0" i="0">
              <a:solidFill>
                <a:schemeClr val="dk1"/>
              </a:solidFill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588"/>
            <a:ext cx="4809298" cy="404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77429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2217765" y="843473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4"/>
          <p:cNvSpPr/>
          <p:nvPr/>
        </p:nvSpPr>
        <p:spPr>
          <a:xfrm>
            <a:off x="77429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4"/>
          <p:cNvSpPr/>
          <p:nvPr/>
        </p:nvSpPr>
        <p:spPr>
          <a:xfrm>
            <a:off x="2217765" y="2741727"/>
            <a:ext cx="601058" cy="4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 l="65878" t="53299" r="24470" b="29240"/>
          <a:stretch/>
        </p:blipFill>
        <p:spPr>
          <a:xfrm>
            <a:off x="6683658" y="960118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l="65878" t="33525" r="24470" b="49014"/>
          <a:stretch/>
        </p:blipFill>
        <p:spPr>
          <a:xfrm>
            <a:off x="4883079" y="2843287"/>
            <a:ext cx="1742006" cy="17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l="76131" t="33525" r="13880" b="48636"/>
          <a:stretch/>
        </p:blipFill>
        <p:spPr>
          <a:xfrm>
            <a:off x="4939385" y="868369"/>
            <a:ext cx="1802798" cy="18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l="75706" t="52370" r="13880" b="29239"/>
          <a:stretch/>
        </p:blipFill>
        <p:spPr>
          <a:xfrm>
            <a:off x="6639069" y="2821505"/>
            <a:ext cx="1879445" cy="186705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/>
          <p:nvPr/>
        </p:nvSpPr>
        <p:spPr>
          <a:xfrm rot="3402630">
            <a:off x="1957975" y="1053369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184724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3987665" y="2733490"/>
            <a:ext cx="601200" cy="4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202653" y="2638383"/>
            <a:ext cx="4173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652248" y="3025671"/>
            <a:ext cx="317400" cy="2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ctrTitle"/>
          </p:nvPr>
        </p:nvSpPr>
        <p:spPr>
          <a:xfrm>
            <a:off x="338250" y="331150"/>
            <a:ext cx="4132800" cy="38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00" b="0" i="0">
                <a:solidFill>
                  <a:schemeClr val="dk1"/>
                </a:solidFill>
              </a:rPr>
              <a:t>Standard Model, predicted changes in detection threshold</a:t>
            </a:r>
            <a:endParaRPr sz="1200" b="0" i="0">
              <a:solidFill>
                <a:schemeClr val="dk1"/>
              </a:solidFill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4883075" y="2926663"/>
            <a:ext cx="417300" cy="23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4"/>
          <p:cNvSpPr/>
          <p:nvPr/>
        </p:nvSpPr>
        <p:spPr>
          <a:xfrm rot="3402630">
            <a:off x="1900075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4"/>
          <p:cNvSpPr/>
          <p:nvPr/>
        </p:nvSpPr>
        <p:spPr>
          <a:xfrm rot="3402630">
            <a:off x="4041550" y="2914494"/>
            <a:ext cx="368940" cy="49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/>
          <p:nvPr/>
        </p:nvSpPr>
        <p:spPr>
          <a:xfrm rot="3403507">
            <a:off x="4276742" y="815906"/>
            <a:ext cx="275582" cy="7635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4"/>
          <p:cNvSpPr txBox="1"/>
          <p:nvPr/>
        </p:nvSpPr>
        <p:spPr>
          <a:xfrm>
            <a:off x="1257744" y="4733501"/>
            <a:ext cx="21930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Noto Sans Symbols"/>
              <a:buNone/>
            </a:pPr>
            <a:r>
              <a:rPr lang="en-GB"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Stoughton et al</a:t>
            </a:r>
            <a:r>
              <a:rPr lang="en-GB" sz="1200" i="1"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2012)</a:t>
            </a:r>
            <a:r>
              <a:rPr lang="en-GB"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 Neurosci</a:t>
            </a:r>
            <a:endParaRPr sz="1200" i="1"/>
          </a:p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Gagin et al.</a:t>
            </a:r>
            <a:r>
              <a:rPr lang="en-GB" sz="1200" i="1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2014) </a:t>
            </a:r>
            <a:r>
              <a:rPr lang="en-GB"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Vision </a:t>
            </a:r>
            <a:endParaRPr sz="1200" i="1"/>
          </a:p>
        </p:txBody>
      </p:sp>
      <p:sp>
        <p:nvSpPr>
          <p:cNvPr id="2" name="Google Shape;283;p43">
            <a:extLst>
              <a:ext uri="{FF2B5EF4-FFF2-40B4-BE49-F238E27FC236}">
                <a16:creationId xmlns:a16="http://schemas.microsoft.com/office/drawing/2014/main" id="{4CA18026-6FC0-3C62-018B-A16673032B4D}"/>
              </a:ext>
            </a:extLst>
          </p:cNvPr>
          <p:cNvSpPr txBox="1">
            <a:spLocks/>
          </p:cNvSpPr>
          <p:nvPr/>
        </p:nvSpPr>
        <p:spPr>
          <a:xfrm>
            <a:off x="4964637" y="331788"/>
            <a:ext cx="3400425" cy="3857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en-GB" sz="1200"/>
              <a:t>Human data - Krauskopf (1982)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800" y="771974"/>
            <a:ext cx="4479677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Verbal tests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4">
            <a:alphaModFix/>
          </a:blip>
          <a:srcRect l="48679" t="14656" r="28373" b="13287"/>
          <a:stretch/>
        </p:blipFill>
        <p:spPr>
          <a:xfrm rot="-5400000">
            <a:off x="2950288" y="1188187"/>
            <a:ext cx="2652350" cy="46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1854950" y="2204675"/>
            <a:ext cx="394200" cy="5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Berlin and Kay (1969) 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738</Words>
  <Application>Microsoft Office PowerPoint</Application>
  <PresentationFormat>On-screen Show (16:9)</PresentationFormat>
  <Paragraphs>114</Paragraphs>
  <Slides>37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Noto Sans Symbols</vt:lpstr>
      <vt:lpstr>Simple Light</vt:lpstr>
      <vt:lpstr>Office Theme</vt:lpstr>
      <vt:lpstr>Color Categories in Macaque Monkeys</vt:lpstr>
      <vt:lpstr>Human vs macaque</vt:lpstr>
      <vt:lpstr>Different levels of color</vt:lpstr>
      <vt:lpstr>Receptoral</vt:lpstr>
      <vt:lpstr>Post-receptoral</vt:lpstr>
      <vt:lpstr>Standard Model, predicted changes in detection threshold</vt:lpstr>
      <vt:lpstr>Standard Model, predicted changes in detection threshold</vt:lpstr>
      <vt:lpstr>Standard Model, predicted changes in detection threshold</vt:lpstr>
      <vt:lpstr>Verbal tests</vt:lpstr>
      <vt:lpstr>Theories of Color Categorization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Signatures of categorical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vs macaque</vt:lpstr>
      <vt:lpstr>Individuals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Acknowledgements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Categories in Monkeys</dc:title>
  <cp:lastModifiedBy>Danny Garside</cp:lastModifiedBy>
  <cp:revision>6</cp:revision>
  <dcterms:modified xsi:type="dcterms:W3CDTF">2023-03-16T19:20:25Z</dcterms:modified>
</cp:coreProperties>
</file>